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69" r:id="rId4"/>
    <p:sldId id="258" r:id="rId5"/>
    <p:sldId id="259" r:id="rId6"/>
    <p:sldId id="261" r:id="rId7"/>
    <p:sldId id="263" r:id="rId8"/>
    <p:sldId id="260" r:id="rId9"/>
    <p:sldId id="262" r:id="rId10"/>
    <p:sldId id="264" r:id="rId11"/>
    <p:sldId id="265" r:id="rId12"/>
    <p:sldId id="266" r:id="rId13"/>
    <p:sldId id="267" r:id="rId14"/>
    <p:sldId id="268" r:id="rId15"/>
    <p:sldId id="270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4ED958-548C-426A-9002-65823A1A2110}" type="datetimeFigureOut">
              <a:rPr lang="en-GB" smtClean="0"/>
              <a:t>30/05/2023</a:t>
            </a:fld>
            <a:endParaRPr lang="en-GB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8AE60A-F060-4F78-AAD0-32ED444D42FD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715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82C7B83-6A36-05E5-EA6D-8C9334F88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13542B8-45F9-056E-15C9-98AEC89A6F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D6D496-28D2-76F1-1D16-C0E989FFD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11E69-C11F-4623-81CD-EF1D151BF7CA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172898-DE52-C3B0-082E-6D17B0997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1451778-7519-2780-0BB7-DC847AAF8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41179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FE559-E621-0BEB-A8BB-9F679F50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C57627F-CE4C-64B5-1EDE-A99C0B39E5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36C3554-D999-62BF-07BE-04B91D0CD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4B99F-C435-47B9-BB4F-1E0FF2728AED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0C8E9A0-7124-C83A-F5CD-C93319471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BEBC134-2F73-A113-CD7C-7FE05FC9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7917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0A7A865-58E4-0952-F4BC-E39807BDD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F619819-FEAE-7EAB-CB1F-D71367F14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0EC98-D480-6137-D99A-9F52F5C02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47002-4718-4B21-B929-0B1EFE505300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4B61943-CE87-A7AA-336C-4B9A1E54C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E8B03B4-347B-1C45-277D-E3CB70A66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25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0A6F5C-10A0-4D3D-2D45-C78C2933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1AA75D-A000-156A-4167-69D560975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3CF502-4578-8A1C-3A43-4FBE0D31E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0B98E3-4B89-4AD8-AD3D-F08BFC2C9ADC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6D901C2-BE32-07F1-4D6D-2774ED7B6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30B254-A3F1-0C92-6EB4-CFF6B6C8E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02594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41F2BED-B0F4-A30E-7165-13C6BA6AF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02F7069-6111-CB1B-4A23-6074E65AA3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AA71656-3831-4891-8780-64E305068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20D5C-5C01-4B1A-9157-317556C3CA4A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6187DA-0EEF-2810-7242-45D22E40F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4CD6F68-39B5-290F-6449-1BFA5920E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345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293B4A-552E-2D03-10C4-B2AE351A2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4DCF0BF-07D5-8C9A-03AE-330FBEBD7B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3F1C9C0-7C5E-8E00-FEDA-473F856BCE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995412D-5D4F-AB00-2881-566FCF8ACD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DC54F-53C6-473E-A311-22FE040364E9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79723D8-A4C8-9F18-1539-103D8D90C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86759F-8118-D7C6-79EE-2C91A1FAD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4327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4B5C7F-6571-E13B-447B-511F08400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3642C0E-CAE0-80DA-70FD-DED72B4D43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D707224-A9E8-D3B2-F7DA-2D3D83063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475BFE-AF70-CC7E-FE19-524D7E104F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3A75F0C-C209-E571-232F-2915849B63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3967054-60C3-6A15-21F2-DBB0819AE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FFF0F-5F2F-4D26-959C-64DF2E0E6756}" type="datetime1">
              <a:rPr lang="en-GB" smtClean="0"/>
              <a:t>30/05/2023</a:t>
            </a:fld>
            <a:endParaRPr lang="en-GB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0FFA2FDF-71CC-1CF7-6FE5-3723D240A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82E8372-E70B-7A43-6A9B-DE59D73C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1815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562616-B197-A55A-A808-869029B37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172038-E6D4-14DF-C8C9-A7EAE10AA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FD7D2-1B5A-497F-9570-6B84FF9B49B7}" type="datetime1">
              <a:rPr lang="en-GB" smtClean="0"/>
              <a:t>30/05/2023</a:t>
            </a:fld>
            <a:endParaRPr lang="en-GB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24EEDC9-9F58-E487-607F-1A4DD365D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E377B95-E9F5-A4F1-918F-F930D243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0587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E5F463BE-AADC-D617-113E-496CEEF3C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174CB-5DCA-461A-973B-DE639D270516}" type="datetime1">
              <a:rPr lang="en-GB" smtClean="0"/>
              <a:t>30/05/2023</a:t>
            </a:fld>
            <a:endParaRPr lang="en-GB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14EDB7D-6D43-B09D-FC79-3E35EEE17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27AA349-AF1D-24D5-F9A2-26F562200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8401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24428E-9CC7-27DC-EFA2-2A56F29E6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BD0C2B9-CFEB-6354-E95C-FEB1B3CD2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E97B24A-CEFF-B1E0-8A3B-F4397D948A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9B8CECF-4653-0F0A-F4DB-98121D0E3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42E2B-51DC-4C5B-903C-BEA5CFFFF475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FAAA443-45CA-4901-D1A7-7B31DBA21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65A336A-18D2-5B38-8C8F-B558800A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0435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8409B8-0F71-F55B-D37B-29286BA3C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41ED0CA-411A-0A49-63C2-F42B68A5D5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F7D9CDF-A9FB-EDAA-E6DF-1AC2E3D9A5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70017CA-51EF-0382-2AA1-5F0D3356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4944D-FA6D-43CB-9470-36D0A0A1952D}" type="datetime1">
              <a:rPr lang="en-GB" smtClean="0"/>
              <a:t>30/05/2023</a:t>
            </a:fld>
            <a:endParaRPr lang="en-GB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B5762C8-259A-ED36-43DE-72C21DD18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6CFAB53-4412-6475-824F-677961A55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114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A9C8DCC-1B54-2DEA-EEB7-5072FEA0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GB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C70DC0-C317-22F7-AAD7-5D77A34A60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GB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0A79546-7682-7BD9-04B7-E574A3EEC0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5439-196F-43AA-9931-CC689AA3E91B}" type="datetime1">
              <a:rPr lang="en-GB" smtClean="0"/>
              <a:t>30/05/2023</a:t>
            </a:fld>
            <a:endParaRPr lang="en-GB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728EE77-916E-190C-6BFC-90AF35A58B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65DDA60-EB4E-93D4-F21B-7153EEC710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C163F8-C578-4BE0-99BF-450F47B47940}" type="slidenum">
              <a:rPr lang="en-GB" smtClean="0"/>
              <a:t>‹N°›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8192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48550/arXiv.2011.13417" TargetMode="External"/><Relationship Id="rId2" Type="http://schemas.openxmlformats.org/officeDocument/2006/relationships/hyperlink" Target="https://doi.org/10.1145/2185520.2185552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1D78A2-F0E7-4E6D-1A32-F8C5991C875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Constrained</a:t>
            </a:r>
            <a:r>
              <a:rPr lang="fr-CH" dirty="0"/>
              <a:t> </a:t>
            </a:r>
            <a:r>
              <a:rPr lang="fr-CH" dirty="0" err="1"/>
              <a:t>procedural</a:t>
            </a:r>
            <a:r>
              <a:rPr lang="fr-CH" dirty="0"/>
              <a:t> </a:t>
            </a:r>
            <a:r>
              <a:rPr lang="fr-CH" dirty="0" err="1"/>
              <a:t>generation</a:t>
            </a:r>
            <a:endParaRPr lang="en-GB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A178E3F-8B66-16DD-B4A1-84A3FF7F60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62731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09A329-6153-3137-6F61-D6141ACC1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Modeling from partitions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19897CC-CAAC-5D30-64E9-9BB729B7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Objective:</a:t>
            </a:r>
          </a:p>
          <a:p>
            <a:pPr lvl="1"/>
            <a:r>
              <a:rPr lang="en-GB"/>
              <a:t>Defining 3 scenes to create</a:t>
            </a:r>
          </a:p>
          <a:p>
            <a:pPr lvl="2"/>
            <a:r>
              <a:rPr lang="en-GB"/>
              <a:t>Island reef</a:t>
            </a:r>
          </a:p>
          <a:p>
            <a:pPr lvl="2"/>
            <a:r>
              <a:rPr lang="en-GB"/>
              <a:t>Desertic landscape</a:t>
            </a:r>
          </a:p>
          <a:p>
            <a:pPr lvl="2"/>
            <a:r>
              <a:rPr lang="en-GB"/>
              <a:t>Mountainous scene</a:t>
            </a:r>
            <a:endParaRPr lang="fr-CH"/>
          </a:p>
          <a:p>
            <a:r>
              <a:rPr lang="fr-CH"/>
              <a:t>Construction of a CSG tree</a:t>
            </a:r>
          </a:p>
          <a:p>
            <a:pPr lvl="1"/>
            <a:r>
              <a:rPr lang="fr-CH"/>
              <a:t>Q: How to define the primitive in a variable area?</a:t>
            </a:r>
          </a:p>
          <a:p>
            <a:pPr lvl="2"/>
            <a:r>
              <a:rPr lang="fr-CH"/>
              <a:t>Distorsions? Masking? 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0E2AB33-F0FA-CF0C-DDD0-628878AFA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10</a:t>
            </a:fld>
            <a:endParaRPr lang="en-GB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2111AA9-8817-4F03-224E-9DD020635807}"/>
              </a:ext>
            </a:extLst>
          </p:cNvPr>
          <p:cNvGrpSpPr/>
          <p:nvPr/>
        </p:nvGrpSpPr>
        <p:grpSpPr>
          <a:xfrm>
            <a:off x="7432124" y="0"/>
            <a:ext cx="4252226" cy="6538912"/>
            <a:chOff x="7432124" y="0"/>
            <a:chExt cx="4252226" cy="6538912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B66177FC-4242-639F-00B2-8AE773CDEA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4509" y="4342199"/>
              <a:ext cx="3027456" cy="2196713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792AAA8-B6E7-C6E4-82F9-975422726E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2669" y="2090737"/>
              <a:ext cx="3431138" cy="2390775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0D8805DD-EAF4-349D-E366-912EE3034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2124" y="0"/>
              <a:ext cx="4252226" cy="2196713"/>
            </a:xfrm>
            <a:prstGeom prst="rect">
              <a:avLst/>
            </a:prstGeom>
          </p:spPr>
        </p:pic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5EAC3D4-D060-505A-C5B6-AD7D3AC79398}"/>
              </a:ext>
            </a:extLst>
          </p:cNvPr>
          <p:cNvGrpSpPr/>
          <p:nvPr/>
        </p:nvGrpSpPr>
        <p:grpSpPr>
          <a:xfrm>
            <a:off x="7432124" y="38011"/>
            <a:ext cx="4252225" cy="6500900"/>
            <a:chOff x="7432124" y="38011"/>
            <a:chExt cx="4252225" cy="6500900"/>
          </a:xfrm>
        </p:grpSpPr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0C3EFEC6-AAB2-0A44-749D-FCEA56D009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2124" y="38011"/>
              <a:ext cx="4252225" cy="2196713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12B34028-2B2F-E53C-9340-6E7816B35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42669" y="2090737"/>
              <a:ext cx="3431138" cy="2390775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77301608-9C7F-5A24-BE61-A6B67DA02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44508" y="4342198"/>
              <a:ext cx="3027456" cy="2196713"/>
            </a:xfrm>
            <a:prstGeom prst="rect">
              <a:avLst/>
            </a:prstGeom>
          </p:spPr>
        </p:pic>
      </p:grpSp>
      <p:pic>
        <p:nvPicPr>
          <p:cNvPr id="25" name="Image 24">
            <a:extLst>
              <a:ext uri="{FF2B5EF4-FFF2-40B4-BE49-F238E27FC236}">
                <a16:creationId xmlns:a16="http://schemas.microsoft.com/office/drawing/2014/main" id="{D757A85F-B065-F102-0630-A5E353446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157114"/>
            <a:ext cx="3728944" cy="15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260B34F-986D-5A37-36FF-F8CB2F3BC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Partitioning from spatial graph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F7D53C1-8E19-2CC9-38AC-DD6726445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The tough part…</a:t>
            </a:r>
          </a:p>
          <a:p>
            <a:r>
              <a:rPr lang="en-GB"/>
              <a:t>Defining a region for each node</a:t>
            </a:r>
          </a:p>
          <a:p>
            <a:r>
              <a:rPr lang="en-GB"/>
              <a:t>Keep the topology </a:t>
            </a:r>
            <a:br>
              <a:rPr lang="en-GB"/>
            </a:br>
            <a:r>
              <a:rPr lang="en-GB"/>
              <a:t>during the spatialization</a:t>
            </a:r>
          </a:p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6AFE55F-6CFD-08A6-8BA9-A9AF4255D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11</a:t>
            </a:fld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5606211-D476-5638-BC31-62C40C423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17902"/>
            <a:ext cx="5151120" cy="1703573"/>
          </a:xfrm>
          <a:prstGeom prst="rect">
            <a:avLst/>
          </a:prstGeom>
        </p:spPr>
      </p:pic>
      <p:pic>
        <p:nvPicPr>
          <p:cNvPr id="9" name="Image 8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774115F9-720D-8D6D-78FD-DB0B074E2F0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8" t="21990" r="29225" b="22601"/>
          <a:stretch/>
        </p:blipFill>
        <p:spPr>
          <a:xfrm>
            <a:off x="7917313" y="82710"/>
            <a:ext cx="2388738" cy="1835177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9746E02B-E81C-291F-D204-63CCD0E32D54}"/>
              </a:ext>
            </a:extLst>
          </p:cNvPr>
          <p:cNvGrpSpPr/>
          <p:nvPr/>
        </p:nvGrpSpPr>
        <p:grpSpPr>
          <a:xfrm>
            <a:off x="9448800" y="2097274"/>
            <a:ext cx="2743200" cy="4281462"/>
            <a:chOff x="9448800" y="2097274"/>
            <a:chExt cx="2743200" cy="4281462"/>
          </a:xfrm>
        </p:grpSpPr>
        <p:pic>
          <p:nvPicPr>
            <p:cNvPr id="7" name="Image 6" descr="Une image contenant texte, diagramme, capture d’écran, nombre&#10;&#10;Description générée automatiquement">
              <a:extLst>
                <a:ext uri="{FF2B5EF4-FFF2-40B4-BE49-F238E27FC236}">
                  <a16:creationId xmlns:a16="http://schemas.microsoft.com/office/drawing/2014/main" id="{E4264138-7E25-FFDD-13AB-933E97EEB6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2" t="15662" r="9219" b="16246"/>
            <a:stretch/>
          </p:blipFill>
          <p:spPr>
            <a:xfrm>
              <a:off x="9551800" y="2097274"/>
              <a:ext cx="2388739" cy="1777257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BA2E1F6A-CDA8-A444-26C4-9C568ECD6D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2297" t="14924" r="9289" b="15614"/>
            <a:stretch/>
          </p:blipFill>
          <p:spPr>
            <a:xfrm>
              <a:off x="9448800" y="4299733"/>
              <a:ext cx="2743200" cy="2079003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E677D97B-4DE3-57CC-4477-2C2B9F41AA7F}"/>
              </a:ext>
            </a:extLst>
          </p:cNvPr>
          <p:cNvGrpSpPr/>
          <p:nvPr/>
        </p:nvGrpSpPr>
        <p:grpSpPr>
          <a:xfrm>
            <a:off x="6096000" y="2097275"/>
            <a:ext cx="2152760" cy="4297225"/>
            <a:chOff x="6096000" y="2097275"/>
            <a:chExt cx="2152760" cy="4297225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3AACAC41-9F75-04EF-F094-0E3E68793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96000" y="2097275"/>
              <a:ext cx="2152760" cy="2133482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DFC9746A-5D0A-84FA-A82A-64E506B1CE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096000" y="4230757"/>
              <a:ext cx="2152760" cy="2163743"/>
            </a:xfrm>
            <a:prstGeom prst="rect">
              <a:avLst/>
            </a:prstGeom>
          </p:spPr>
        </p:pic>
      </p:grp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1EC73EBE-8BA2-2601-04EE-F996166C23B1}"/>
              </a:ext>
            </a:extLst>
          </p:cNvPr>
          <p:cNvCxnSpPr/>
          <p:nvPr/>
        </p:nvCxnSpPr>
        <p:spPr>
          <a:xfrm>
            <a:off x="8791575" y="2097274"/>
            <a:ext cx="0" cy="42972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504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B5C62F-035E-EED8-0DAA-531C1C636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Spatialization of topological graph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54C77C-8487-4F46-87A5-0D63794E6F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The problem of drawing planar graphs</a:t>
            </a:r>
          </a:p>
          <a:p>
            <a:r>
              <a:rPr lang="en-GB"/>
              <a:t>Looking for “good enough” drawings</a:t>
            </a:r>
          </a:p>
          <a:p>
            <a:pPr lvl="1"/>
            <a:r>
              <a:rPr lang="en-GB"/>
              <a:t>= Finding an heuristic that fits the need + optimization task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D928E6-1BC3-F8EA-34C5-87F8B572E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12</a:t>
            </a:fld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C64F04-F378-0A2E-E423-2E867DDDD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67777"/>
            <a:ext cx="5013915" cy="1953698"/>
          </a:xfrm>
          <a:prstGeom prst="rect">
            <a:avLst/>
          </a:prstGeom>
        </p:spPr>
      </p:pic>
      <p:pic>
        <p:nvPicPr>
          <p:cNvPr id="1026" name="Picture 2" descr="PDF] Spring Embedders and Force Directed Graph Drawing Algorithms |  Semantic Scholar">
            <a:extLst>
              <a:ext uri="{FF2B5EF4-FFF2-40B4-BE49-F238E27FC236}">
                <a16:creationId xmlns:a16="http://schemas.microsoft.com/office/drawing/2014/main" id="{20C43C24-41DC-C888-A76C-C42218C71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975" y="1281113"/>
            <a:ext cx="4972050" cy="15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EC22B790-8FFD-F00D-453D-7269975037E1}"/>
              </a:ext>
            </a:extLst>
          </p:cNvPr>
          <p:cNvGrpSpPr/>
          <p:nvPr/>
        </p:nvGrpSpPr>
        <p:grpSpPr>
          <a:xfrm>
            <a:off x="5243131" y="3782652"/>
            <a:ext cx="5689686" cy="2959100"/>
            <a:chOff x="5243131" y="3782652"/>
            <a:chExt cx="5689686" cy="2959100"/>
          </a:xfrm>
        </p:grpSpPr>
        <p:pic>
          <p:nvPicPr>
            <p:cNvPr id="7" name="Image 6" descr="Une image contenant texte, diagramme, ligne, capture d’écran&#10;&#10;Description générée automatiquement">
              <a:extLst>
                <a:ext uri="{FF2B5EF4-FFF2-40B4-BE49-F238E27FC236}">
                  <a16:creationId xmlns:a16="http://schemas.microsoft.com/office/drawing/2014/main" id="{C20D628B-118A-3EE4-6BBB-9EFBCB3F7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244" t="11767" r="41072" b="16051"/>
            <a:stretch/>
          </p:blipFill>
          <p:spPr>
            <a:xfrm>
              <a:off x="8381384" y="3782652"/>
              <a:ext cx="2551433" cy="2959100"/>
            </a:xfrm>
            <a:prstGeom prst="rect">
              <a:avLst/>
            </a:prstGeom>
          </p:spPr>
        </p:pic>
        <p:pic>
          <p:nvPicPr>
            <p:cNvPr id="9" name="Image 8" descr="Une image contenant texte, diagramme, capture d’écran, ligne&#10;&#10;Description générée automatiquement">
              <a:extLst>
                <a:ext uri="{FF2B5EF4-FFF2-40B4-BE49-F238E27FC236}">
                  <a16:creationId xmlns:a16="http://schemas.microsoft.com/office/drawing/2014/main" id="{75742CD1-0522-C887-A4EC-0C68EEC90C1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96" t="11446" r="45735" b="16508"/>
            <a:stretch/>
          </p:blipFill>
          <p:spPr>
            <a:xfrm>
              <a:off x="5243131" y="3782652"/>
              <a:ext cx="2381632" cy="2951522"/>
            </a:xfrm>
            <a:prstGeom prst="rect">
              <a:avLst/>
            </a:prstGeom>
          </p:spPr>
        </p:pic>
        <p:sp>
          <p:nvSpPr>
            <p:cNvPr id="10" name="Flèche : droite 9">
              <a:extLst>
                <a:ext uri="{FF2B5EF4-FFF2-40B4-BE49-F238E27FC236}">
                  <a16:creationId xmlns:a16="http://schemas.microsoft.com/office/drawing/2014/main" id="{A58F6A17-CD32-DA19-1B89-7E83A5850C26}"/>
                </a:ext>
              </a:extLst>
            </p:cNvPr>
            <p:cNvSpPr/>
            <p:nvPr/>
          </p:nvSpPr>
          <p:spPr>
            <a:xfrm>
              <a:off x="7724159" y="5086350"/>
              <a:ext cx="657225" cy="3429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07036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F90028-2096-E014-15E1-7A29674E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Topology generation from adjacency rules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2430CC-665D-CA58-D0BC-3C495193CD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Definition of «rules»</a:t>
            </a:r>
          </a:p>
          <a:p>
            <a:r>
              <a:rPr lang="en-GB"/>
              <a:t>Usage of graph grammar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A20601-D450-75F5-BD6A-103EE9D8E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13</a:t>
            </a:fld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0CB517-118C-3038-1CEF-910132372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50394"/>
            <a:ext cx="4924373" cy="207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1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03D8B71-F9F3-490A-A291-8CF125E39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Additional improvements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8F4F78-6AE8-0436-7914-0F1F9294F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Defining materials in the construction blocks</a:t>
            </a:r>
          </a:p>
          <a:p>
            <a:r>
              <a:rPr lang="en-GB"/>
              <a:t>Adding properties to each node, interacting with each other</a:t>
            </a:r>
          </a:p>
          <a:p>
            <a:r>
              <a:rPr lang="en-GB"/>
              <a:t>A multi-level definition of the networks</a:t>
            </a:r>
          </a:p>
          <a:p>
            <a:r>
              <a:rPr lang="en-GB"/>
              <a:t>Real 3D…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6D8E62B-4D2F-D113-67B2-ABC868C10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7766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3B1120-AC42-164D-CD45-2424189A2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Current state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C7B1B4A-C794-70B2-F9EF-FF600F7E04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graphicFrame>
        <p:nvGraphicFramePr>
          <p:cNvPr id="4" name="Tableau 4">
            <a:extLst>
              <a:ext uri="{FF2B5EF4-FFF2-40B4-BE49-F238E27FC236}">
                <a16:creationId xmlns:a16="http://schemas.microsoft.com/office/drawing/2014/main" id="{E7B932A5-DECA-8840-FBA9-F42F04FB64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922946"/>
              </p:ext>
            </p:extLst>
          </p:nvPr>
        </p:nvGraphicFramePr>
        <p:xfrm>
          <a:off x="515257" y="2375060"/>
          <a:ext cx="11161486" cy="325246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81303">
                  <a:extLst>
                    <a:ext uri="{9D8B030D-6E8A-4147-A177-3AD203B41FA5}">
                      <a16:colId xmlns:a16="http://schemas.microsoft.com/office/drawing/2014/main" val="459682731"/>
                    </a:ext>
                  </a:extLst>
                </a:gridCol>
                <a:gridCol w="7480183">
                  <a:extLst>
                    <a:ext uri="{9D8B030D-6E8A-4147-A177-3AD203B41FA5}">
                      <a16:colId xmlns:a16="http://schemas.microsoft.com/office/drawing/2014/main" val="1296271162"/>
                    </a:ext>
                  </a:extLst>
                </a:gridCol>
              </a:tblGrid>
              <a:tr h="813117">
                <a:tc>
                  <a:txBody>
                    <a:bodyPr/>
                    <a:lstStyle/>
                    <a:p>
                      <a:r>
                        <a:rPr lang="fr-CH"/>
                        <a:t>Topology generation </a:t>
                      </a:r>
                    </a:p>
                    <a:p>
                      <a:r>
                        <a:rPr lang="fr-CH"/>
                        <a:t>(Graph grammar)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/>
                        <a:t>Not started, but using simple graph grammar / graph rewiting seems good enough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5049199"/>
                  </a:ext>
                </a:extLst>
              </a:tr>
              <a:tr h="813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/>
                        <a:t>Spatialization of topological graph</a:t>
                      </a:r>
                    </a:p>
                    <a:p>
                      <a:r>
                        <a:rPr lang="fr-CH"/>
                        <a:t>(Network drawing)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/>
                        <a:t>Done using spring systems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770058"/>
                  </a:ext>
                </a:extLst>
              </a:tr>
              <a:tr h="813117">
                <a:tc>
                  <a:txBody>
                    <a:bodyPr/>
                    <a:lstStyle/>
                    <a:p>
                      <a:r>
                        <a:rPr lang="fr-CH"/>
                        <a:t>Spatial partitioning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/>
                        <a:t>Started, multiple ideas have been tested without finding a perfect one</a:t>
                      </a:r>
                    </a:p>
                    <a:p>
                      <a:r>
                        <a:rPr lang="fr-CH"/>
                        <a:t>(Voronoi diagram, WFC, iterative shape refinement)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470496"/>
                  </a:ext>
                </a:extLst>
              </a:tr>
              <a:tr h="813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/>
                        <a:t>Modeling from partition</a:t>
                      </a:r>
                    </a:p>
                    <a:p>
                      <a:r>
                        <a:rPr lang="fr-CH"/>
                        <a:t>(Implicit modeling, mesh generation)</a:t>
                      </a:r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/>
                        <a:t>Mostly done, but missing the «variable area» part</a:t>
                      </a:r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6409507"/>
                  </a:ext>
                </a:extLst>
              </a:tr>
            </a:tbl>
          </a:graphicData>
        </a:graphic>
      </p:graphicFrame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DD1675B-1B76-38A9-DDC4-9328C596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09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7023562-E48A-8925-8629-8996384E6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Objective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3E1D169-3E17-9844-831E-62D0F9730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err="1"/>
              <a:t>Generating</a:t>
            </a:r>
            <a:r>
              <a:rPr lang="fr-CH"/>
              <a:t> a 3D </a:t>
            </a:r>
            <a:r>
              <a:rPr lang="fr-CH" err="1"/>
              <a:t>scene</a:t>
            </a:r>
            <a:r>
              <a:rPr lang="fr-CH"/>
              <a:t> </a:t>
            </a:r>
            <a:r>
              <a:rPr lang="fr-CH" err="1"/>
              <a:t>taking</a:t>
            </a:r>
            <a:r>
              <a:rPr lang="fr-CH"/>
              <a:t> </a:t>
            </a:r>
            <a:r>
              <a:rPr lang="fr-CH" err="1"/>
              <a:t>into</a:t>
            </a:r>
            <a:r>
              <a:rPr lang="fr-CH"/>
              <a:t> </a:t>
            </a:r>
            <a:r>
              <a:rPr lang="fr-CH" err="1"/>
              <a:t>account</a:t>
            </a:r>
            <a:r>
              <a:rPr lang="fr-CH"/>
              <a:t> </a:t>
            </a:r>
            <a:r>
              <a:rPr lang="fr-CH" err="1"/>
              <a:t>constraints</a:t>
            </a:r>
            <a:r>
              <a:rPr lang="fr-CH"/>
              <a:t> </a:t>
            </a:r>
            <a:r>
              <a:rPr lang="fr-CH" err="1"/>
              <a:t>between</a:t>
            </a:r>
            <a:r>
              <a:rPr lang="fr-CH"/>
              <a:t> </a:t>
            </a:r>
            <a:r>
              <a:rPr lang="fr-CH" err="1"/>
              <a:t>elements</a:t>
            </a:r>
            <a:endParaRPr lang="fr-CH"/>
          </a:p>
          <a:p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C5CCA62-B3CA-DB9E-EC82-2134D327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2</a:t>
            </a:fld>
            <a:endParaRPr lang="en-GB"/>
          </a:p>
        </p:txBody>
      </p:sp>
      <p:pic>
        <p:nvPicPr>
          <p:cNvPr id="6" name="Image 5" descr="Une image contenant texte, écriture manuscrite, Police&#10;&#10;Description générée automatiquement">
            <a:extLst>
              <a:ext uri="{FF2B5EF4-FFF2-40B4-BE49-F238E27FC236}">
                <a16:creationId xmlns:a16="http://schemas.microsoft.com/office/drawing/2014/main" id="{7A6232E8-7C01-E5A0-98F1-AF6328863A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51348"/>
            <a:ext cx="12192000" cy="21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933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AE1F2B-9212-456D-1621-314B9C9C4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Motivations	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666013-583A-AAA2-E085-A285730DD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Using user-defined rules to generate a terrain</a:t>
            </a:r>
          </a:p>
          <a:p>
            <a:r>
              <a:rPr lang="en-GB"/>
              <a:t>Explainability at each step of the process</a:t>
            </a:r>
          </a:p>
          <a:p>
            <a:r>
              <a:rPr lang="en-GB"/>
              <a:t>Intermediate results for user refinements</a:t>
            </a:r>
          </a:p>
          <a:p>
            <a:r>
              <a:rPr lang="en-GB"/>
              <a:t>Low memory footprint</a:t>
            </a:r>
          </a:p>
          <a:p>
            <a:r>
              <a:rPr lang="en-GB"/>
              <a:t>Probably fast?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01E71B8-DE0A-3E69-8FB9-082CEB50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9297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58D01B7-200D-07C8-78AA-8541E7A32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Application </a:t>
            </a:r>
            <a:r>
              <a:rPr lang="fr-CH" err="1"/>
              <a:t>examples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EF2924-38EA-98D6-C46F-F5D8EE67E2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err="1"/>
              <a:t>Creation</a:t>
            </a:r>
            <a:r>
              <a:rPr lang="fr-CH"/>
              <a:t> of </a:t>
            </a:r>
            <a:r>
              <a:rPr lang="fr-CH" err="1"/>
              <a:t>coral</a:t>
            </a:r>
            <a:r>
              <a:rPr lang="fr-CH"/>
              <a:t> </a:t>
            </a:r>
            <a:r>
              <a:rPr lang="fr-CH" err="1"/>
              <a:t>islands</a:t>
            </a:r>
            <a:endParaRPr lang="fr-CH"/>
          </a:p>
          <a:p>
            <a:r>
              <a:rPr lang="en-GB"/>
              <a:t>Creation of desertic scenes</a:t>
            </a:r>
          </a:p>
          <a:p>
            <a:r>
              <a:rPr lang="en-GB"/>
              <a:t>Creation of </a:t>
            </a:r>
            <a:r>
              <a:rPr lang="en-GB" err="1"/>
              <a:t>mountainious</a:t>
            </a:r>
            <a:r>
              <a:rPr lang="en-GB"/>
              <a:t> scenes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8AE27D7-043E-2A5D-B4AB-FEAF24E9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4</a:t>
            </a:fld>
            <a:endParaRPr lang="en-GB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2C83588-46C6-B834-ED32-72D677ECE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2125" y="0"/>
            <a:ext cx="4252225" cy="2196713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92EBA6D5-5C21-A365-91A1-75A889B16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69" y="2090737"/>
            <a:ext cx="3431138" cy="239077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CCD6FAF5-E7BE-6210-73C1-90229AE61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510" y="4381498"/>
            <a:ext cx="3027456" cy="219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06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434315-4E8F-376F-5C18-FA46E0AA4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Inputs / Outputs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DD761D-1A80-FEC0-DEBA-C4352FD48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CH"/>
              <a:t>Inputs:</a:t>
            </a:r>
          </a:p>
          <a:p>
            <a:pPr lvl="1"/>
            <a:r>
              <a:rPr lang="fr-CH"/>
              <a:t>A set of </a:t>
            </a:r>
            <a:r>
              <a:rPr lang="fr-CH" err="1"/>
              <a:t>rules</a:t>
            </a:r>
            <a:r>
              <a:rPr lang="fr-CH"/>
              <a:t> </a:t>
            </a:r>
            <a:r>
              <a:rPr lang="fr-CH" err="1"/>
              <a:t>defined</a:t>
            </a:r>
            <a:r>
              <a:rPr lang="fr-CH"/>
              <a:t> as a graph, </a:t>
            </a:r>
            <a:r>
              <a:rPr lang="fr-CH" err="1"/>
              <a:t>describing</a:t>
            </a:r>
            <a:r>
              <a:rPr lang="fr-CH"/>
              <a:t> how </a:t>
            </a:r>
            <a:r>
              <a:rPr lang="fr-CH" err="1"/>
              <a:t>elements</a:t>
            </a:r>
            <a:r>
              <a:rPr lang="fr-CH"/>
              <a:t> can be placed w.r.t. each other</a:t>
            </a:r>
          </a:p>
          <a:p>
            <a:pPr lvl="1"/>
            <a:endParaRPr lang="fr-CH"/>
          </a:p>
          <a:p>
            <a:r>
              <a:rPr lang="fr-CH"/>
              <a:t>Intermediates:</a:t>
            </a:r>
          </a:p>
          <a:p>
            <a:pPr lvl="1"/>
            <a:r>
              <a:rPr lang="fr-CH"/>
              <a:t>Terrain defined by a graph of instanced elements</a:t>
            </a:r>
          </a:p>
          <a:p>
            <a:pPr lvl="1"/>
            <a:r>
              <a:rPr lang="fr-CH"/>
              <a:t>A spatial partitioning of the elements</a:t>
            </a:r>
          </a:p>
          <a:p>
            <a:pPr lvl="1"/>
            <a:r>
              <a:rPr lang="fr-CH"/>
              <a:t>A CSG tree representing the terrain</a:t>
            </a:r>
          </a:p>
          <a:p>
            <a:pPr lvl="1"/>
            <a:endParaRPr lang="fr-CH"/>
          </a:p>
          <a:p>
            <a:r>
              <a:rPr lang="fr-CH"/>
              <a:t>Outputs:</a:t>
            </a:r>
          </a:p>
          <a:p>
            <a:pPr lvl="1"/>
            <a:r>
              <a:rPr lang="fr-CH"/>
              <a:t>The geometry of the generated terrain defined by multiple implicit volumes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A0FE033-709C-143E-C88F-8D805DF59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3787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3D5E24-3993-1660-1EBB-EBD0EB5548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Related works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E00DAE-5D98-1D81-0030-4316742092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1800"/>
              <a:t>[YYW*12] Yi-Ting Yeh, Lingfeng Yang, Matthew Watson, Noah D. Goodman, and Pat Hanrahan. 2012. </a:t>
            </a:r>
            <a:r>
              <a:rPr lang="en-GB" sz="1800" i="1"/>
              <a:t>Synthesizing open worlds with constraints using locally annealed reversible jump MCMC</a:t>
            </a:r>
            <a:r>
              <a:rPr lang="en-GB" sz="1800"/>
              <a:t>. ACM Trans. Graph. 31, 4, Article 56 (July 2012), 11 pages. </a:t>
            </a:r>
            <a:r>
              <a:rPr lang="en-GB" sz="1800">
                <a:hlinkClick r:id="rId2"/>
              </a:rPr>
              <a:t>https://doi.org/10.1145/2185520.2185552</a:t>
            </a:r>
            <a:endParaRPr lang="en-GB" sz="1800"/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endParaRPr lang="en-GB" sz="1800"/>
          </a:p>
          <a:p>
            <a:r>
              <a:rPr lang="en-GB" sz="1800"/>
              <a:t>[PGK*21] Wamiq Para, Paul Guerrero, Tom Kelly, Leonidas J. Guibas, Peter Wonka. </a:t>
            </a:r>
            <a:r>
              <a:rPr lang="en-GB" sz="1800" i="1"/>
              <a:t>Generative layout modeling using constraint graphs</a:t>
            </a:r>
            <a:r>
              <a:rPr lang="en-GB" sz="1800"/>
              <a:t>. Proceedings of the IEEE/CVF International Conference on Computer Vision. 2021.</a:t>
            </a:r>
            <a:br>
              <a:rPr lang="en-GB" sz="1800"/>
            </a:br>
            <a:r>
              <a:rPr lang="en-GB" sz="1800">
                <a:hlinkClick r:id="rId3"/>
              </a:rPr>
              <a:t>https://doi.org/10.48550/arXiv.2011.13417</a:t>
            </a:r>
            <a:endParaRPr lang="en-GB" sz="1800"/>
          </a:p>
          <a:p>
            <a:endParaRPr lang="en-GB" sz="180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8801AE-0A20-6259-A136-39ABCE644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6</a:t>
            </a:fld>
            <a:endParaRPr lang="en-GB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5110FD8-E375-093C-032D-EDC2E0660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7432" y="4812384"/>
            <a:ext cx="2926334" cy="140982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F905061-9F0B-F07B-8B93-CC9F182676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6366" y="492490"/>
            <a:ext cx="4008467" cy="128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9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7527CB-B8AA-BBF3-3602-3F0931B32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Positioning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B2F9B1-C6C6-6FA0-AC4A-D5FE7D64E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[YYW*12]</a:t>
            </a:r>
          </a:p>
          <a:p>
            <a:pPr lvl="1"/>
            <a:r>
              <a:rPr lang="fr-CH"/>
              <a:t>They use mesh instances to place elements in the scene, we have implicit volumes varying in shape</a:t>
            </a:r>
          </a:p>
          <a:p>
            <a:r>
              <a:rPr lang="fr-CH"/>
              <a:t>[PGK*21]</a:t>
            </a:r>
          </a:p>
          <a:p>
            <a:pPr lvl="1"/>
            <a:r>
              <a:rPr lang="en-GB"/>
              <a:t>They generate “blocks” layout, we should extend it to a shape-free layout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53CCB2D-F67E-4A3A-3A86-0FE76B510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1955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A1DCC84-79DC-3260-060E-D0B4B689A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Contributions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8A5FCD4-F082-C496-7FCA-E864D98D4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/>
              <a:t>Complete pipeline for rule-based terrain generation</a:t>
            </a:r>
          </a:p>
          <a:p>
            <a:r>
              <a:rPr lang="fr-CH"/>
              <a:t>Multi-stage user refinement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DADF6D9-7C21-52FF-D877-F0264D80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4863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C56F52-3C16-6980-04EA-A9395AF403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/>
              <a:t>The plan</a:t>
            </a:r>
            <a:endParaRPr lang="en-GB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A3A3CA6-55E7-BB93-28D9-32EF726DC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22702"/>
          </a:xfrm>
        </p:spPr>
        <p:txBody>
          <a:bodyPr>
            <a:normAutofit fontScale="92500" lnSpcReduction="10000"/>
          </a:bodyPr>
          <a:lstStyle/>
          <a:p>
            <a:r>
              <a:rPr lang="fr-CH"/>
              <a:t>Going from bottom to top:</a:t>
            </a:r>
          </a:p>
          <a:p>
            <a:pPr lvl="1"/>
            <a:r>
              <a:rPr lang="fr-CH"/>
              <a:t>Modeling from partition</a:t>
            </a:r>
          </a:p>
          <a:p>
            <a:pPr lvl="1"/>
            <a:r>
              <a:rPr lang="fr-CH"/>
              <a:t>Partitioning from spatial graph</a:t>
            </a:r>
          </a:p>
          <a:p>
            <a:pPr lvl="1"/>
            <a:r>
              <a:rPr lang="fr-CH"/>
              <a:t>Spatialization of topological graph</a:t>
            </a:r>
          </a:p>
          <a:p>
            <a:pPr lvl="1"/>
            <a:r>
              <a:rPr lang="fr-CH"/>
              <a:t>Topology generation from adjacency rules</a:t>
            </a:r>
          </a:p>
          <a:p>
            <a:r>
              <a:rPr lang="fr-CH"/>
              <a:t>Only after, see for improvements (real 3D, materials, interactions between objects, …)</a:t>
            </a:r>
            <a:endParaRPr lang="en-GB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78EC00-59D0-2CDD-2B9D-8397E41FB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C163F8-C578-4BE0-99BF-450F47B47940}" type="slidenum">
              <a:rPr lang="en-GB" smtClean="0"/>
              <a:t>9</a:t>
            </a:fld>
            <a:endParaRPr lang="en-GB"/>
          </a:p>
        </p:txBody>
      </p:sp>
      <p:pic>
        <p:nvPicPr>
          <p:cNvPr id="5" name="Image 4" descr="Une image contenant texte, écriture manuscrite, Police&#10;&#10;Description générée automatiquement">
            <a:extLst>
              <a:ext uri="{FF2B5EF4-FFF2-40B4-BE49-F238E27FC236}">
                <a16:creationId xmlns:a16="http://schemas.microsoft.com/office/drawing/2014/main" id="{8B21EC21-4CA6-E35E-F780-42F935B51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48327"/>
            <a:ext cx="12192000" cy="2173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9215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553</Words>
  <Application>Microsoft Office PowerPoint</Application>
  <PresentationFormat>Grand écran</PresentationFormat>
  <Paragraphs>98</Paragraphs>
  <Slides>15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Thème Office</vt:lpstr>
      <vt:lpstr>Constrained procedural generation</vt:lpstr>
      <vt:lpstr>Objective</vt:lpstr>
      <vt:lpstr>Motivations </vt:lpstr>
      <vt:lpstr>Application examples</vt:lpstr>
      <vt:lpstr>Inputs / Outputs</vt:lpstr>
      <vt:lpstr>Related works</vt:lpstr>
      <vt:lpstr>Positioning</vt:lpstr>
      <vt:lpstr>Contributions</vt:lpstr>
      <vt:lpstr>The plan</vt:lpstr>
      <vt:lpstr>Modeling from partitions</vt:lpstr>
      <vt:lpstr>Partitioning from spatial graph</vt:lpstr>
      <vt:lpstr>Spatialization of topological graph</vt:lpstr>
      <vt:lpstr>Topology generation from adjacency rules</vt:lpstr>
      <vt:lpstr>Additional improvements</vt:lpstr>
      <vt:lpstr>Current state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Constrainted procedural generation</dc:title>
  <dc:creator>Marc Hartley</dc:creator>
  <cp:lastModifiedBy>Marc Hartley</cp:lastModifiedBy>
  <cp:revision>6</cp:revision>
  <dcterms:created xsi:type="dcterms:W3CDTF">2023-05-15T07:30:03Z</dcterms:created>
  <dcterms:modified xsi:type="dcterms:W3CDTF">2023-05-30T17:21:50Z</dcterms:modified>
</cp:coreProperties>
</file>